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FFFF"/>
    <a:srgbClr val="00CC00"/>
    <a:srgbClr val="00FF00"/>
    <a:srgbClr val="04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66367" autoAdjust="0"/>
  </p:normalViewPr>
  <p:slideViewPr>
    <p:cSldViewPr>
      <p:cViewPr varScale="1">
        <p:scale>
          <a:sx n="99" d="100"/>
          <a:sy n="99" d="100"/>
        </p:scale>
        <p:origin x="427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4594F36-84D8-41F2-AB6C-A724EAAE4A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7FDED-9376-4AC8-95BB-7E2C5EBE4542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993838-1462-4E8E-9970-252EE05283E1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zh-TW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EC38F-7236-4F28-93DF-C2CCBBEE6AC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5C1A1-0889-41DE-A66A-E364095B44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9BC0-065D-42BB-A7FD-88E6E6BC9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B933B-8305-4B68-BC8F-953C88B8BB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6B343-2627-4595-B236-2FE0BA0525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AA07F-1ACB-42FA-B937-4512D00A98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9C05-FB09-4DAD-A87E-136FF8D007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27304-4A1B-4415-B0CD-D8727B23AA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23067-3B33-454E-9DF8-D62A666F88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952C1-4C75-4E42-BEB1-7CDF380BE3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EBB39-420B-4711-BACB-C8A7142E45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7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8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0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1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3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4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9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1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2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2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3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4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5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6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7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8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9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0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1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2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3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4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5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6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7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8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9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0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1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2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3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4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5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6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614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14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D6F81FC1-EBAA-4304-9357-ADF3928554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989169"/>
            <a:ext cx="7678738" cy="646331"/>
          </a:xfrm>
        </p:spPr>
        <p:txBody>
          <a:bodyPr/>
          <a:lstStyle/>
          <a:p>
            <a:pPr algn="l" eaLnBrk="1" hangingPunct="1"/>
            <a:r>
              <a:rPr lang="en-US" altLang="zh-TW" sz="3600" smtClean="0"/>
              <a:t>Network </a:t>
            </a:r>
            <a:r>
              <a:rPr lang="en-US" altLang="zh-TW" sz="3600" smtClean="0"/>
              <a:t>Representations</a:t>
            </a:r>
            <a:endParaRPr lang="en-US" altLang="zh-TW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dirty="0" smtClean="0"/>
              <a:t>Bibliographic coupling</a:t>
            </a:r>
            <a:endParaRPr lang="zh-TW" altLang="en-US" dirty="0" smtClean="0"/>
          </a:p>
        </p:txBody>
      </p:sp>
      <p:sp>
        <p:nvSpPr>
          <p:cNvPr id="410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Bibliographic coupling matrix B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dirty="0" smtClean="0"/>
              <a:t>Bibliographic coupling network: there is an edge with weight </a:t>
            </a:r>
            <a:r>
              <a:rPr lang="en-US" altLang="zh-TW" dirty="0" err="1" smtClean="0"/>
              <a:t>B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.</a:t>
            </a:r>
            <a:endParaRPr lang="en-US" altLang="zh-TW" baseline="-25000" dirty="0" smtClean="0"/>
          </a:p>
          <a:p>
            <a:r>
              <a:rPr lang="en-US" altLang="zh-TW" dirty="0" err="1" smtClean="0"/>
              <a:t>B</a:t>
            </a:r>
            <a:r>
              <a:rPr lang="en-US" altLang="zh-TW" baseline="-25000" dirty="0" err="1" smtClean="0"/>
              <a:t>ii</a:t>
            </a:r>
            <a:r>
              <a:rPr lang="en-US" altLang="zh-TW" dirty="0" smtClean="0"/>
              <a:t> is the number of papers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cites.</a:t>
            </a:r>
            <a:endParaRPr lang="en-US" altLang="zh-TW" baseline="-25000" dirty="0" smtClean="0"/>
          </a:p>
          <a:p>
            <a:endParaRPr lang="zh-TW" altLang="en-US" dirty="0" smtClean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203848" y="2852936"/>
          <a:ext cx="21621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Formula" r:id="rId3" imgW="1091160" imgH="275760" progId="Equation.Ribbit">
                  <p:embed/>
                </p:oleObj>
              </mc:Choice>
              <mc:Fallback>
                <p:oleObj name="Formula" r:id="rId3" imgW="1091160" imgH="27576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852936"/>
                        <a:ext cx="21621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Citation network</a:t>
            </a:r>
            <a:endParaRPr lang="zh-TW" altLang="en-US" smtClean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Strong </a:t>
            </a:r>
            <a:r>
              <a:rPr lang="en-US" altLang="zh-TW" sz="2400" dirty="0" err="1" smtClean="0"/>
              <a:t>cocitation</a:t>
            </a:r>
            <a:r>
              <a:rPr lang="en-US" altLang="zh-TW" sz="2400" dirty="0" smtClean="0"/>
              <a:t>: both papers must have a lot of incoming edges.</a:t>
            </a:r>
          </a:p>
          <a:p>
            <a:pPr lvl="1"/>
            <a:r>
              <a:rPr lang="en-US" altLang="zh-TW" sz="2400" dirty="0" smtClean="0"/>
              <a:t>Both are well cited.</a:t>
            </a:r>
          </a:p>
          <a:p>
            <a:pPr lvl="1"/>
            <a:r>
              <a:rPr lang="en-US" altLang="zh-TW" sz="2400" dirty="0" smtClean="0"/>
              <a:t>Strong </a:t>
            </a:r>
            <a:r>
              <a:rPr lang="en-US" altLang="zh-TW" sz="2400" dirty="0" err="1" smtClean="0"/>
              <a:t>cocitation</a:t>
            </a:r>
            <a:r>
              <a:rPr lang="en-US" altLang="zh-TW" sz="2400" dirty="0" smtClean="0"/>
              <a:t> is limited to influential papers.</a:t>
            </a:r>
          </a:p>
          <a:p>
            <a:r>
              <a:rPr lang="en-US" altLang="zh-TW" sz="2400" dirty="0" smtClean="0"/>
              <a:t>Strong bibliographic coupling: both cited many papers.</a:t>
            </a:r>
          </a:p>
          <a:p>
            <a:pPr lvl="1"/>
            <a:r>
              <a:rPr lang="en-US" altLang="zh-TW" sz="2400" dirty="0" smtClean="0"/>
              <a:t>Science Citation Index (SCI) makes use of bibliographic coupling in “Related Records” to find similar papers.</a:t>
            </a:r>
          </a:p>
          <a:p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pPr eaLnBrk="1" hangingPunct="1"/>
            <a:r>
              <a:rPr lang="en-US" altLang="zh-TW" smtClean="0"/>
              <a:t>Networks and their representations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400" dirty="0" smtClean="0"/>
              <a:t>A networks is a graph</a:t>
            </a:r>
          </a:p>
          <a:p>
            <a:pPr eaLnBrk="1" hangingPunct="1"/>
            <a:r>
              <a:rPr lang="en-US" altLang="zh-TW" sz="2400" dirty="0" smtClean="0"/>
              <a:t>Vertices (nodes, sites, actors)</a:t>
            </a:r>
          </a:p>
          <a:p>
            <a:pPr eaLnBrk="1" hangingPunct="1"/>
            <a:r>
              <a:rPr lang="en-US" altLang="zh-TW" sz="2400" dirty="0" smtClean="0"/>
              <a:t>Edges (links, bonds, ties)</a:t>
            </a:r>
          </a:p>
          <a:p>
            <a:pPr eaLnBrk="1" hangingPunct="1"/>
            <a:r>
              <a:rPr lang="en-US" altLang="zh-TW" sz="2400" dirty="0" smtClean="0"/>
              <a:t>n: number of nodes</a:t>
            </a:r>
          </a:p>
          <a:p>
            <a:pPr eaLnBrk="1" hangingPunct="1"/>
            <a:r>
              <a:rPr lang="en-US" altLang="zh-TW" sz="2400" dirty="0" smtClean="0"/>
              <a:t>m: number of edges</a:t>
            </a:r>
          </a:p>
          <a:p>
            <a:pPr eaLnBrk="1" hangingPunct="1"/>
            <a:r>
              <a:rPr lang="en-US" altLang="zh-TW" sz="2400" dirty="0" err="1" smtClean="0"/>
              <a:t>Multiedges</a:t>
            </a:r>
            <a:endParaRPr lang="en-US" altLang="zh-TW" sz="2400" dirty="0" smtClean="0"/>
          </a:p>
          <a:p>
            <a:pPr eaLnBrk="1" hangingPunct="1"/>
            <a:r>
              <a:rPr lang="en-US" altLang="zh-TW" sz="2400" dirty="0" smtClean="0"/>
              <a:t>Self-edges (self-loops)</a:t>
            </a:r>
          </a:p>
          <a:p>
            <a:pPr eaLnBrk="1" hangingPunct="1"/>
            <a:r>
              <a:rPr lang="en-US" altLang="zh-TW" sz="2400" dirty="0" smtClean="0"/>
              <a:t>Simple network (simple graph): a network that has neither self-edges nor </a:t>
            </a:r>
            <a:r>
              <a:rPr lang="en-US" altLang="zh-TW" sz="2400" dirty="0" err="1" smtClean="0"/>
              <a:t>multiedges</a:t>
            </a:r>
            <a:endParaRPr lang="en-US" altLang="zh-TW" sz="2400" dirty="0" smtClean="0"/>
          </a:p>
          <a:p>
            <a:pPr eaLnBrk="1" hangingPunct="1"/>
            <a:r>
              <a:rPr lang="en-US" altLang="zh-TW" sz="2400" dirty="0" err="1" smtClean="0"/>
              <a:t>Multigraph</a:t>
            </a:r>
            <a:r>
              <a:rPr lang="en-US" altLang="zh-TW" sz="2400" dirty="0" smtClean="0"/>
              <a:t>: a network with </a:t>
            </a:r>
            <a:r>
              <a:rPr lang="en-US" altLang="zh-TW" sz="2400" dirty="0" err="1" smtClean="0"/>
              <a:t>multiedges</a:t>
            </a:r>
            <a:endParaRPr lang="en-US" altLang="zh-TW" sz="2400" dirty="0" smtClean="0"/>
          </a:p>
        </p:txBody>
      </p:sp>
      <p:grpSp>
        <p:nvGrpSpPr>
          <p:cNvPr id="4" name="群組 3"/>
          <p:cNvGrpSpPr/>
          <p:nvPr/>
        </p:nvGrpSpPr>
        <p:grpSpPr>
          <a:xfrm>
            <a:off x="5796136" y="3068960"/>
            <a:ext cx="1980400" cy="2088232"/>
            <a:chOff x="1907704" y="4797152"/>
            <a:chExt cx="1980400" cy="2088232"/>
          </a:xfrm>
        </p:grpSpPr>
        <p:sp>
          <p:nvSpPr>
            <p:cNvPr id="5" name="橢圓 4"/>
            <p:cNvSpPr/>
            <p:nvPr/>
          </p:nvSpPr>
          <p:spPr>
            <a:xfrm>
              <a:off x="2303760" y="580364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橢圓 5"/>
            <p:cNvSpPr/>
            <p:nvPr/>
          </p:nvSpPr>
          <p:spPr>
            <a:xfrm>
              <a:off x="3024104" y="508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" name="直線接點 6"/>
            <p:cNvCxnSpPr>
              <a:stCxn id="5" idx="7"/>
              <a:endCxn id="6" idx="3"/>
            </p:cNvCxnSpPr>
            <p:nvPr/>
          </p:nvCxnSpPr>
          <p:spPr>
            <a:xfrm rot="5400000" flipH="1" flipV="1">
              <a:off x="2427616" y="5207152"/>
              <a:ext cx="616632" cy="61852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橢圓 7"/>
            <p:cNvSpPr/>
            <p:nvPr/>
          </p:nvSpPr>
          <p:spPr>
            <a:xfrm>
              <a:off x="3744104" y="580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橢圓 8"/>
            <p:cNvSpPr/>
            <p:nvPr/>
          </p:nvSpPr>
          <p:spPr>
            <a:xfrm>
              <a:off x="3024104" y="652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" name="直線接點 9"/>
            <p:cNvCxnSpPr>
              <a:stCxn id="5" idx="5"/>
              <a:endCxn id="9" idx="1"/>
            </p:cNvCxnSpPr>
            <p:nvPr/>
          </p:nvCxnSpPr>
          <p:spPr>
            <a:xfrm rot="16200000" flipH="1">
              <a:off x="2426072" y="5927152"/>
              <a:ext cx="619720" cy="61852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>
              <a:stCxn id="8" idx="1"/>
              <a:endCxn id="6" idx="5"/>
            </p:cNvCxnSpPr>
            <p:nvPr/>
          </p:nvCxnSpPr>
          <p:spPr>
            <a:xfrm rot="16200000" flipV="1">
              <a:off x="3147016" y="5208096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>
              <a:stCxn id="9" idx="7"/>
              <a:endCxn id="8" idx="3"/>
            </p:cNvCxnSpPr>
            <p:nvPr/>
          </p:nvCxnSpPr>
          <p:spPr>
            <a:xfrm rot="5400000" flipH="1" flipV="1">
              <a:off x="3147016" y="5928096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 bwMode="auto">
            <a:xfrm>
              <a:off x="1907704" y="566124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2699792" y="4797152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5" name="矩形 14"/>
            <p:cNvSpPr/>
            <p:nvPr/>
          </p:nvSpPr>
          <p:spPr bwMode="auto">
            <a:xfrm>
              <a:off x="2699792" y="6453336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6" name="矩形 15"/>
            <p:cNvSpPr/>
            <p:nvPr/>
          </p:nvSpPr>
          <p:spPr bwMode="auto">
            <a:xfrm>
              <a:off x="3347864" y="566124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cxnSp>
          <p:nvCxnSpPr>
            <p:cNvPr id="17" name="直線接點 16"/>
            <p:cNvCxnSpPr>
              <a:stCxn id="9" idx="0"/>
              <a:endCxn id="6" idx="4"/>
            </p:cNvCxnSpPr>
            <p:nvPr/>
          </p:nvCxnSpPr>
          <p:spPr>
            <a:xfrm rot="5400000" flipH="1" flipV="1">
              <a:off x="2448104" y="5877184"/>
              <a:ext cx="1296000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圖案 17"/>
            <p:cNvCxnSpPr>
              <a:stCxn id="5" idx="0"/>
              <a:endCxn id="6" idx="2"/>
            </p:cNvCxnSpPr>
            <p:nvPr/>
          </p:nvCxnSpPr>
          <p:spPr bwMode="auto">
            <a:xfrm rot="5400000" flipH="1" flipV="1">
              <a:off x="2376704" y="5156240"/>
              <a:ext cx="646456" cy="648344"/>
            </a:xfrm>
            <a:prstGeom prst="curvedConnector2">
              <a:avLst/>
            </a:prstGeom>
            <a:solidFill>
              <a:schemeClr val="accent1"/>
            </a:solidFill>
            <a:ln w="38100" cap="rnd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圖案 18"/>
            <p:cNvCxnSpPr>
              <a:stCxn id="8" idx="0"/>
              <a:endCxn id="8" idx="4"/>
            </p:cNvCxnSpPr>
            <p:nvPr/>
          </p:nvCxnSpPr>
          <p:spPr bwMode="auto">
            <a:xfrm rot="16200000" flipH="1">
              <a:off x="3744104" y="5877184"/>
              <a:ext cx="144000" cy="1588"/>
            </a:xfrm>
            <a:prstGeom prst="curvedConnector5">
              <a:avLst>
                <a:gd name="adj1" fmla="val -74965"/>
                <a:gd name="adj2" fmla="val 18929471"/>
                <a:gd name="adj3" fmla="val 155122"/>
              </a:avLst>
            </a:prstGeom>
            <a:solidFill>
              <a:schemeClr val="accent1"/>
            </a:solidFill>
            <a:ln w="38100" cap="rnd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圓角矩形圖說文字 19"/>
          <p:cNvSpPr/>
          <p:nvPr/>
        </p:nvSpPr>
        <p:spPr bwMode="auto">
          <a:xfrm>
            <a:off x="4572000" y="3356992"/>
            <a:ext cx="1656184" cy="504056"/>
          </a:xfrm>
          <a:prstGeom prst="wedgeRoundRectCallout">
            <a:avLst>
              <a:gd name="adj1" fmla="val 59608"/>
              <a:gd name="adj2" fmla="val -280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rPr>
              <a:t>Multiedge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新細明體" charset="-120"/>
            </a:endParaRPr>
          </a:p>
        </p:txBody>
      </p:sp>
      <p:sp>
        <p:nvSpPr>
          <p:cNvPr id="21" name="圓角矩形圖說文字 20"/>
          <p:cNvSpPr/>
          <p:nvPr/>
        </p:nvSpPr>
        <p:spPr bwMode="auto">
          <a:xfrm>
            <a:off x="7380312" y="3258858"/>
            <a:ext cx="1656184" cy="504056"/>
          </a:xfrm>
          <a:prstGeom prst="wedgeRoundRectCallout">
            <a:avLst>
              <a:gd name="adj1" fmla="val -22420"/>
              <a:gd name="adj2" fmla="val 82650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rPr>
              <a:t>Self-edge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Adjacency matrix</a:t>
            </a:r>
            <a:endParaRPr lang="zh-TW" altLang="en-US" smtClean="0"/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3252192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A: an </a:t>
            </a:r>
            <a:r>
              <a:rPr lang="en-US" altLang="zh-TW" dirty="0" err="1" smtClean="0"/>
              <a:t>n</a:t>
            </a:r>
            <a:r>
              <a:rPr lang="en-US" altLang="zh-TW" dirty="0" err="1" smtClean="0">
                <a:latin typeface="新細明體"/>
                <a:ea typeface="新細明體"/>
              </a:rPr>
              <a:t>×</a:t>
            </a:r>
            <a:r>
              <a:rPr lang="en-US" altLang="zh-TW" dirty="0" err="1" smtClean="0"/>
              <a:t>n</a:t>
            </a:r>
            <a:r>
              <a:rPr lang="en-US" altLang="zh-TW" dirty="0" smtClean="0"/>
              <a:t> matrix</a:t>
            </a:r>
          </a:p>
          <a:p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=1 if there is an edge between vertices 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j</a:t>
            </a:r>
            <a:r>
              <a:rPr lang="en-US" altLang="zh-TW" dirty="0" smtClean="0"/>
              <a:t>.</a:t>
            </a:r>
          </a:p>
          <a:p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ij</a:t>
            </a:r>
            <a:r>
              <a:rPr lang="en-US" altLang="zh-TW" dirty="0" smtClean="0"/>
              <a:t>=0 otherwise.</a:t>
            </a:r>
          </a:p>
          <a:p>
            <a:r>
              <a:rPr lang="en-US" altLang="zh-TW" dirty="0" smtClean="0"/>
              <a:t>For a network with no self-edges, the diagonal elements are all zero.</a:t>
            </a:r>
          </a:p>
          <a:p>
            <a:r>
              <a:rPr lang="en-US" altLang="zh-TW" dirty="0" smtClean="0"/>
              <a:t>It is symmetric.</a:t>
            </a:r>
          </a:p>
          <a:p>
            <a:endParaRPr lang="zh-TW" altLang="en-US" dirty="0" smtClean="0"/>
          </a:p>
        </p:txBody>
      </p:sp>
      <p:grpSp>
        <p:nvGrpSpPr>
          <p:cNvPr id="43" name="群組 42"/>
          <p:cNvGrpSpPr/>
          <p:nvPr/>
        </p:nvGrpSpPr>
        <p:grpSpPr>
          <a:xfrm>
            <a:off x="1907704" y="4869160"/>
            <a:ext cx="1980400" cy="2016224"/>
            <a:chOff x="971600" y="4941168"/>
            <a:chExt cx="1980400" cy="2016224"/>
          </a:xfrm>
        </p:grpSpPr>
        <p:sp>
          <p:nvSpPr>
            <p:cNvPr id="4" name="橢圓 3"/>
            <p:cNvSpPr/>
            <p:nvPr/>
          </p:nvSpPr>
          <p:spPr>
            <a:xfrm>
              <a:off x="1367656" y="587564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橢圓 4"/>
            <p:cNvSpPr/>
            <p:nvPr/>
          </p:nvSpPr>
          <p:spPr>
            <a:xfrm>
              <a:off x="2088000" y="5157192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/>
            <p:cNvCxnSpPr>
              <a:stCxn id="4" idx="7"/>
              <a:endCxn id="5" idx="3"/>
            </p:cNvCxnSpPr>
            <p:nvPr/>
          </p:nvCxnSpPr>
          <p:spPr>
            <a:xfrm rot="5400000" flipH="1" flipV="1">
              <a:off x="1491512" y="5279160"/>
              <a:ext cx="616632" cy="61852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2808000" y="5877192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2088000" y="6597192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" name="直線接點 11"/>
            <p:cNvCxnSpPr>
              <a:stCxn id="4" idx="5"/>
              <a:endCxn id="11" idx="1"/>
            </p:cNvCxnSpPr>
            <p:nvPr/>
          </p:nvCxnSpPr>
          <p:spPr>
            <a:xfrm rot="16200000" flipH="1">
              <a:off x="1489968" y="5999160"/>
              <a:ext cx="619720" cy="61852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 14"/>
            <p:cNvCxnSpPr>
              <a:stCxn id="10" idx="1"/>
              <a:endCxn id="5" idx="5"/>
            </p:cNvCxnSpPr>
            <p:nvPr/>
          </p:nvCxnSpPr>
          <p:spPr>
            <a:xfrm rot="16200000" flipV="1">
              <a:off x="2210912" y="5280104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>
              <a:stCxn id="11" idx="7"/>
              <a:endCxn id="10" idx="3"/>
            </p:cNvCxnSpPr>
            <p:nvPr/>
          </p:nvCxnSpPr>
          <p:spPr>
            <a:xfrm rot="5400000" flipH="1" flipV="1">
              <a:off x="2210912" y="6000104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矩形 20"/>
            <p:cNvSpPr/>
            <p:nvPr/>
          </p:nvSpPr>
          <p:spPr bwMode="auto">
            <a:xfrm>
              <a:off x="971600" y="5733256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1763688" y="494116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3" name="矩形 22"/>
            <p:cNvSpPr/>
            <p:nvPr/>
          </p:nvSpPr>
          <p:spPr bwMode="auto">
            <a:xfrm>
              <a:off x="1763688" y="652534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4" name="矩形 23"/>
            <p:cNvSpPr/>
            <p:nvPr/>
          </p:nvSpPr>
          <p:spPr bwMode="auto">
            <a:xfrm>
              <a:off x="2411760" y="5733256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cxnSp>
          <p:nvCxnSpPr>
            <p:cNvPr id="29" name="直線接點 28"/>
            <p:cNvCxnSpPr>
              <a:stCxn id="11" idx="0"/>
              <a:endCxn id="5" idx="4"/>
            </p:cNvCxnSpPr>
            <p:nvPr/>
          </p:nvCxnSpPr>
          <p:spPr>
            <a:xfrm rot="5400000" flipH="1" flipV="1">
              <a:off x="1512000" y="5949192"/>
              <a:ext cx="1296000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群組 40"/>
          <p:cNvGrpSpPr/>
          <p:nvPr/>
        </p:nvGrpSpPr>
        <p:grpSpPr>
          <a:xfrm>
            <a:off x="4572000" y="4932016"/>
            <a:ext cx="2609776" cy="1809352"/>
            <a:chOff x="4211960" y="4788000"/>
            <a:chExt cx="2609776" cy="1809352"/>
          </a:xfrm>
        </p:grpSpPr>
        <p:graphicFrame>
          <p:nvGraphicFramePr>
            <p:cNvPr id="28" name="物件 27"/>
            <p:cNvGraphicFramePr>
              <a:graphicFrameLocks noChangeAspect="1"/>
            </p:cNvGraphicFramePr>
            <p:nvPr/>
          </p:nvGraphicFramePr>
          <p:xfrm>
            <a:off x="5004048" y="5085184"/>
            <a:ext cx="1817688" cy="1490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06" name="Formula" r:id="rId3" imgW="918360" imgH="753120" progId="Equation.Ribbit">
                    <p:embed/>
                  </p:oleObj>
                </mc:Choice>
                <mc:Fallback>
                  <p:oleObj name="Formula" r:id="rId3" imgW="918360" imgH="753120" progId="Equation.Ribbit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5085184"/>
                          <a:ext cx="1817688" cy="1490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矩形 31"/>
            <p:cNvSpPr/>
            <p:nvPr/>
          </p:nvSpPr>
          <p:spPr bwMode="auto">
            <a:xfrm>
              <a:off x="509726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3" name="矩形 32"/>
            <p:cNvSpPr/>
            <p:nvPr/>
          </p:nvSpPr>
          <p:spPr bwMode="auto">
            <a:xfrm>
              <a:off x="550810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4" name="矩形 33"/>
            <p:cNvSpPr/>
            <p:nvPr/>
          </p:nvSpPr>
          <p:spPr bwMode="auto">
            <a:xfrm>
              <a:off x="589989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5" name="矩形 34"/>
            <p:cNvSpPr/>
            <p:nvPr/>
          </p:nvSpPr>
          <p:spPr bwMode="auto">
            <a:xfrm>
              <a:off x="6297017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6" name="矩形 35"/>
            <p:cNvSpPr/>
            <p:nvPr/>
          </p:nvSpPr>
          <p:spPr bwMode="auto">
            <a:xfrm>
              <a:off x="4680000" y="505978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7" name="矩形 36"/>
            <p:cNvSpPr/>
            <p:nvPr/>
          </p:nvSpPr>
          <p:spPr bwMode="auto">
            <a:xfrm>
              <a:off x="4680000" y="5429349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8" name="矩形 37"/>
            <p:cNvSpPr/>
            <p:nvPr/>
          </p:nvSpPr>
          <p:spPr bwMode="auto">
            <a:xfrm>
              <a:off x="4680000" y="5780881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39" name="矩形 38"/>
            <p:cNvSpPr/>
            <p:nvPr/>
          </p:nvSpPr>
          <p:spPr bwMode="auto">
            <a:xfrm>
              <a:off x="4680000" y="616530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40" name="矩形 39"/>
            <p:cNvSpPr/>
            <p:nvPr/>
          </p:nvSpPr>
          <p:spPr bwMode="auto">
            <a:xfrm>
              <a:off x="4211960" y="5589240"/>
              <a:ext cx="576064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A=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Adjacency matrix</a:t>
            </a:r>
            <a:endParaRPr lang="zh-TW" altLang="en-US" smtClean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4836368"/>
          </a:xfrm>
        </p:spPr>
        <p:txBody>
          <a:bodyPr>
            <a:noAutofit/>
          </a:bodyPr>
          <a:lstStyle/>
          <a:p>
            <a:r>
              <a:rPr lang="en-US" altLang="zh-TW" sz="2400" dirty="0" smtClean="0"/>
              <a:t>With </a:t>
            </a:r>
            <a:r>
              <a:rPr lang="en-US" altLang="zh-TW" sz="2400" dirty="0" err="1" smtClean="0"/>
              <a:t>multiedges</a:t>
            </a:r>
            <a:r>
              <a:rPr lang="en-US" altLang="zh-TW" sz="2400" dirty="0" smtClean="0"/>
              <a:t>: </a:t>
            </a:r>
            <a:r>
              <a:rPr lang="en-US" altLang="zh-TW" sz="2400" dirty="0" err="1" smtClean="0"/>
              <a:t>A</a:t>
            </a:r>
            <a:r>
              <a:rPr lang="en-US" altLang="zh-TW" sz="2400" baseline="-25000" dirty="0" err="1" smtClean="0"/>
              <a:t>ij</a:t>
            </a:r>
            <a:r>
              <a:rPr lang="en-US" altLang="zh-TW" sz="2400" baseline="-25000" dirty="0" smtClean="0"/>
              <a:t> </a:t>
            </a:r>
            <a:r>
              <a:rPr lang="en-US" altLang="zh-TW" sz="2400" dirty="0" smtClean="0"/>
              <a:t>equals to the multiplicity of the edge  </a:t>
            </a:r>
          </a:p>
          <a:p>
            <a:r>
              <a:rPr lang="en-US" altLang="zh-TW" sz="2400" dirty="0" smtClean="0"/>
              <a:t>With self-edges: </a:t>
            </a:r>
            <a:r>
              <a:rPr lang="en-US" altLang="zh-TW" sz="2400" dirty="0" err="1" smtClean="0"/>
              <a:t>A</a:t>
            </a:r>
            <a:r>
              <a:rPr lang="en-US" altLang="zh-TW" sz="2400" baseline="-25000" dirty="0" err="1" smtClean="0"/>
              <a:t>ii</a:t>
            </a:r>
            <a:r>
              <a:rPr lang="en-US" altLang="zh-TW" sz="2400" baseline="-25000" dirty="0" smtClean="0"/>
              <a:t> </a:t>
            </a:r>
            <a:r>
              <a:rPr lang="en-US" altLang="zh-TW" sz="2400" dirty="0" smtClean="0"/>
              <a:t>=2 for a single edge from vertex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to itself (why?)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pPr>
              <a:buNone/>
            </a:pPr>
            <a:endParaRPr lang="en-US" altLang="zh-TW" sz="2400" dirty="0" smtClean="0"/>
          </a:p>
          <a:p>
            <a:pPr>
              <a:buNone/>
            </a:pPr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Weighted networks: </a:t>
            </a:r>
            <a:r>
              <a:rPr lang="en-US" altLang="zh-TW" sz="2400" dirty="0" err="1" smtClean="0"/>
              <a:t>A</a:t>
            </a:r>
            <a:r>
              <a:rPr lang="en-US" altLang="zh-TW" sz="2400" baseline="-25000" dirty="0" err="1" smtClean="0"/>
              <a:t>ij</a:t>
            </a:r>
            <a:r>
              <a:rPr lang="en-US" altLang="zh-TW" sz="2400" baseline="-25000" dirty="0" smtClean="0"/>
              <a:t> </a:t>
            </a:r>
            <a:r>
              <a:rPr lang="en-US" altLang="zh-TW" sz="2400" dirty="0" smtClean="0"/>
              <a:t>equals to the weight of the link between vertices </a:t>
            </a:r>
            <a:r>
              <a:rPr lang="en-US" altLang="zh-TW" sz="2400" i="1" dirty="0" err="1" smtClean="0"/>
              <a:t>i</a:t>
            </a:r>
            <a:r>
              <a:rPr lang="en-US" altLang="zh-TW" sz="2400" dirty="0" smtClean="0"/>
              <a:t> and </a:t>
            </a:r>
            <a:r>
              <a:rPr lang="en-US" altLang="zh-TW" sz="2400" i="1" dirty="0" smtClean="0"/>
              <a:t>j</a:t>
            </a:r>
          </a:p>
          <a:p>
            <a:endParaRPr lang="en-US" altLang="zh-TW" sz="2400" dirty="0" smtClean="0"/>
          </a:p>
        </p:txBody>
      </p:sp>
      <p:grpSp>
        <p:nvGrpSpPr>
          <p:cNvPr id="18" name="群組 17"/>
          <p:cNvGrpSpPr/>
          <p:nvPr/>
        </p:nvGrpSpPr>
        <p:grpSpPr>
          <a:xfrm>
            <a:off x="4698528" y="3707880"/>
            <a:ext cx="2609776" cy="1809352"/>
            <a:chOff x="4211960" y="4788000"/>
            <a:chExt cx="2609776" cy="1809352"/>
          </a:xfrm>
        </p:grpSpPr>
        <p:graphicFrame>
          <p:nvGraphicFramePr>
            <p:cNvPr id="19" name="物件 18"/>
            <p:cNvGraphicFramePr>
              <a:graphicFrameLocks noChangeAspect="1"/>
            </p:cNvGraphicFramePr>
            <p:nvPr/>
          </p:nvGraphicFramePr>
          <p:xfrm>
            <a:off x="5004048" y="5085184"/>
            <a:ext cx="1817688" cy="1490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55" name="Formula" r:id="rId3" imgW="918360" imgH="753120" progId="Equation.Ribbit">
                    <p:embed/>
                  </p:oleObj>
                </mc:Choice>
                <mc:Fallback>
                  <p:oleObj name="Formula" r:id="rId3" imgW="918360" imgH="753120" progId="Equation.Ribbit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5085184"/>
                          <a:ext cx="1817688" cy="1490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矩形 19"/>
            <p:cNvSpPr/>
            <p:nvPr/>
          </p:nvSpPr>
          <p:spPr bwMode="auto">
            <a:xfrm>
              <a:off x="509726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1" name="矩形 20"/>
            <p:cNvSpPr/>
            <p:nvPr/>
          </p:nvSpPr>
          <p:spPr bwMode="auto">
            <a:xfrm>
              <a:off x="550810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589989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3" name="矩形 22"/>
            <p:cNvSpPr/>
            <p:nvPr/>
          </p:nvSpPr>
          <p:spPr bwMode="auto">
            <a:xfrm>
              <a:off x="6297017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4" name="矩形 23"/>
            <p:cNvSpPr/>
            <p:nvPr/>
          </p:nvSpPr>
          <p:spPr bwMode="auto">
            <a:xfrm>
              <a:off x="4680000" y="505978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4680000" y="5429349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6" name="矩形 25"/>
            <p:cNvSpPr/>
            <p:nvPr/>
          </p:nvSpPr>
          <p:spPr bwMode="auto">
            <a:xfrm>
              <a:off x="4680000" y="5780881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7" name="矩形 26"/>
            <p:cNvSpPr/>
            <p:nvPr/>
          </p:nvSpPr>
          <p:spPr bwMode="auto">
            <a:xfrm>
              <a:off x="4680000" y="616530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8" name="矩形 27"/>
            <p:cNvSpPr/>
            <p:nvPr/>
          </p:nvSpPr>
          <p:spPr bwMode="auto">
            <a:xfrm>
              <a:off x="4211960" y="5589240"/>
              <a:ext cx="576064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A=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</p:grpSp>
      <p:grpSp>
        <p:nvGrpSpPr>
          <p:cNvPr id="35" name="群組 34"/>
          <p:cNvGrpSpPr/>
          <p:nvPr/>
        </p:nvGrpSpPr>
        <p:grpSpPr>
          <a:xfrm>
            <a:off x="1835696" y="3573016"/>
            <a:ext cx="1980400" cy="2088232"/>
            <a:chOff x="1907704" y="4797152"/>
            <a:chExt cx="1980400" cy="2088232"/>
          </a:xfrm>
        </p:grpSpPr>
        <p:sp>
          <p:nvSpPr>
            <p:cNvPr id="5" name="橢圓 4"/>
            <p:cNvSpPr/>
            <p:nvPr/>
          </p:nvSpPr>
          <p:spPr>
            <a:xfrm>
              <a:off x="2303760" y="580364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橢圓 5"/>
            <p:cNvSpPr/>
            <p:nvPr/>
          </p:nvSpPr>
          <p:spPr>
            <a:xfrm>
              <a:off x="3024104" y="508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" name="直線接點 6"/>
            <p:cNvCxnSpPr>
              <a:stCxn id="5" idx="7"/>
              <a:endCxn id="6" idx="3"/>
            </p:cNvCxnSpPr>
            <p:nvPr/>
          </p:nvCxnSpPr>
          <p:spPr>
            <a:xfrm rot="5400000" flipH="1" flipV="1">
              <a:off x="2427616" y="5207152"/>
              <a:ext cx="616632" cy="61852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橢圓 7"/>
            <p:cNvSpPr/>
            <p:nvPr/>
          </p:nvSpPr>
          <p:spPr>
            <a:xfrm>
              <a:off x="3744104" y="580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橢圓 8"/>
            <p:cNvSpPr/>
            <p:nvPr/>
          </p:nvSpPr>
          <p:spPr>
            <a:xfrm>
              <a:off x="3024104" y="652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" name="直線接點 9"/>
            <p:cNvCxnSpPr>
              <a:stCxn id="5" idx="5"/>
              <a:endCxn id="9" idx="1"/>
            </p:cNvCxnSpPr>
            <p:nvPr/>
          </p:nvCxnSpPr>
          <p:spPr>
            <a:xfrm rot="16200000" flipH="1">
              <a:off x="2426072" y="5927152"/>
              <a:ext cx="619720" cy="61852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>
              <a:stCxn id="8" idx="1"/>
              <a:endCxn id="6" idx="5"/>
            </p:cNvCxnSpPr>
            <p:nvPr/>
          </p:nvCxnSpPr>
          <p:spPr>
            <a:xfrm rot="16200000" flipV="1">
              <a:off x="3147016" y="5208096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>
              <a:stCxn id="9" idx="7"/>
              <a:endCxn id="8" idx="3"/>
            </p:cNvCxnSpPr>
            <p:nvPr/>
          </p:nvCxnSpPr>
          <p:spPr>
            <a:xfrm rot="5400000" flipH="1" flipV="1">
              <a:off x="3147016" y="5928096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 bwMode="auto">
            <a:xfrm>
              <a:off x="1907704" y="566124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2699792" y="4797152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5" name="矩形 14"/>
            <p:cNvSpPr/>
            <p:nvPr/>
          </p:nvSpPr>
          <p:spPr bwMode="auto">
            <a:xfrm>
              <a:off x="2699792" y="6453336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6" name="矩形 15"/>
            <p:cNvSpPr/>
            <p:nvPr/>
          </p:nvSpPr>
          <p:spPr bwMode="auto">
            <a:xfrm>
              <a:off x="3347864" y="566124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cxnSp>
          <p:nvCxnSpPr>
            <p:cNvPr id="17" name="直線接點 16"/>
            <p:cNvCxnSpPr>
              <a:stCxn id="9" idx="0"/>
              <a:endCxn id="6" idx="4"/>
            </p:cNvCxnSpPr>
            <p:nvPr/>
          </p:nvCxnSpPr>
          <p:spPr>
            <a:xfrm rot="5400000" flipH="1" flipV="1">
              <a:off x="2448104" y="5877184"/>
              <a:ext cx="1296000" cy="0"/>
            </a:xfrm>
            <a:prstGeom prst="line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圖案 30"/>
            <p:cNvCxnSpPr>
              <a:stCxn id="5" idx="0"/>
              <a:endCxn id="6" idx="2"/>
            </p:cNvCxnSpPr>
            <p:nvPr/>
          </p:nvCxnSpPr>
          <p:spPr bwMode="auto">
            <a:xfrm rot="5400000" flipH="1" flipV="1">
              <a:off x="2376704" y="5156240"/>
              <a:ext cx="646456" cy="648344"/>
            </a:xfrm>
            <a:prstGeom prst="curvedConnector2">
              <a:avLst/>
            </a:prstGeom>
            <a:solidFill>
              <a:schemeClr val="accent1"/>
            </a:solidFill>
            <a:ln w="38100" cap="rnd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圖案 31"/>
            <p:cNvCxnSpPr>
              <a:stCxn id="8" idx="0"/>
              <a:endCxn id="8" idx="4"/>
            </p:cNvCxnSpPr>
            <p:nvPr/>
          </p:nvCxnSpPr>
          <p:spPr bwMode="auto">
            <a:xfrm rot="16200000" flipH="1">
              <a:off x="3744104" y="5877184"/>
              <a:ext cx="144000" cy="1588"/>
            </a:xfrm>
            <a:prstGeom prst="curvedConnector5">
              <a:avLst>
                <a:gd name="adj1" fmla="val -74965"/>
                <a:gd name="adj2" fmla="val 18929471"/>
                <a:gd name="adj3" fmla="val 155122"/>
              </a:avLst>
            </a:prstGeom>
            <a:solidFill>
              <a:schemeClr val="accent1"/>
            </a:solidFill>
            <a:ln w="38100" cap="rnd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39" name="圓角矩形圖說文字 38"/>
          <p:cNvSpPr/>
          <p:nvPr/>
        </p:nvSpPr>
        <p:spPr bwMode="auto">
          <a:xfrm>
            <a:off x="611560" y="3861048"/>
            <a:ext cx="1656184" cy="504056"/>
          </a:xfrm>
          <a:prstGeom prst="wedgeRoundRectCallout">
            <a:avLst>
              <a:gd name="adj1" fmla="val 59608"/>
              <a:gd name="adj2" fmla="val -280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rPr>
              <a:t>Multiedge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新細明體" charset="-120"/>
            </a:endParaRPr>
          </a:p>
        </p:txBody>
      </p:sp>
      <p:sp>
        <p:nvSpPr>
          <p:cNvPr id="40" name="圓角矩形圖說文字 39"/>
          <p:cNvSpPr/>
          <p:nvPr/>
        </p:nvSpPr>
        <p:spPr bwMode="auto">
          <a:xfrm>
            <a:off x="3419872" y="3762914"/>
            <a:ext cx="1656184" cy="504056"/>
          </a:xfrm>
          <a:prstGeom prst="wedgeRoundRectCallout">
            <a:avLst>
              <a:gd name="adj1" fmla="val -22420"/>
              <a:gd name="adj2" fmla="val 82650"/>
              <a:gd name="adj3" fmla="val 16667"/>
            </a:avLst>
          </a:prstGeom>
          <a:noFill/>
          <a:ln w="1905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rPr>
              <a:t>Self-edge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Directed networks</a:t>
            </a:r>
            <a:endParaRPr lang="zh-TW" altLang="en-US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Adjacency matrix: </a:t>
            </a:r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ij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=1 if there is an edge </a:t>
            </a:r>
            <a:r>
              <a:rPr lang="en-US" altLang="zh-TW" dirty="0" smtClean="0">
                <a:solidFill>
                  <a:srgbClr val="FF0000"/>
                </a:solidFill>
              </a:rPr>
              <a:t>from j to </a:t>
            </a:r>
            <a:r>
              <a:rPr lang="en-US" altLang="zh-TW" dirty="0" err="1" smtClean="0">
                <a:solidFill>
                  <a:srgbClr val="FF0000"/>
                </a:solidFill>
              </a:rPr>
              <a:t>i</a:t>
            </a:r>
            <a:r>
              <a:rPr lang="en-US" altLang="zh-TW" dirty="0" smtClean="0"/>
              <a:t>. </a:t>
            </a:r>
          </a:p>
          <a:p>
            <a:pPr lvl="1"/>
            <a:r>
              <a:rPr lang="en-US" altLang="zh-TW" dirty="0" smtClean="0"/>
              <a:t>With self-edges: </a:t>
            </a:r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ii</a:t>
            </a:r>
            <a:r>
              <a:rPr lang="en-US" altLang="zh-TW" baseline="-25000" dirty="0" smtClean="0"/>
              <a:t> </a:t>
            </a:r>
            <a:r>
              <a:rPr lang="en-US" altLang="zh-TW" dirty="0" smtClean="0"/>
              <a:t>=1 for a single edge from vertex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to itself in a directed network.</a:t>
            </a:r>
          </a:p>
          <a:p>
            <a:pPr lvl="1"/>
            <a:endParaRPr lang="en-US" altLang="zh-TW" dirty="0" smtClean="0"/>
          </a:p>
          <a:p>
            <a:endParaRPr lang="en-US" altLang="zh-TW" i="1" dirty="0" smtClean="0"/>
          </a:p>
          <a:p>
            <a:endParaRPr lang="zh-TW" altLang="en-US" i="1" dirty="0" smtClean="0"/>
          </a:p>
        </p:txBody>
      </p:sp>
      <p:grpSp>
        <p:nvGrpSpPr>
          <p:cNvPr id="4" name="群組 3"/>
          <p:cNvGrpSpPr/>
          <p:nvPr/>
        </p:nvGrpSpPr>
        <p:grpSpPr>
          <a:xfrm>
            <a:off x="4499992" y="4499968"/>
            <a:ext cx="2609776" cy="1809352"/>
            <a:chOff x="4211960" y="4788000"/>
            <a:chExt cx="2609776" cy="1809352"/>
          </a:xfrm>
        </p:grpSpPr>
        <p:graphicFrame>
          <p:nvGraphicFramePr>
            <p:cNvPr id="5" name="物件 4"/>
            <p:cNvGraphicFramePr>
              <a:graphicFrameLocks noChangeAspect="1"/>
            </p:cNvGraphicFramePr>
            <p:nvPr/>
          </p:nvGraphicFramePr>
          <p:xfrm>
            <a:off x="5004048" y="5085184"/>
            <a:ext cx="1817688" cy="1490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1" name="Formula" r:id="rId3" imgW="918360" imgH="753120" progId="Equation.Ribbit">
                    <p:embed/>
                  </p:oleObj>
                </mc:Choice>
                <mc:Fallback>
                  <p:oleObj name="Formula" r:id="rId3" imgW="918360" imgH="753120" progId="Equation.Ribbit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4048" y="5085184"/>
                          <a:ext cx="1817688" cy="14906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矩形 5"/>
            <p:cNvSpPr/>
            <p:nvPr/>
          </p:nvSpPr>
          <p:spPr bwMode="auto">
            <a:xfrm>
              <a:off x="509726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7" name="矩形 6"/>
            <p:cNvSpPr/>
            <p:nvPr/>
          </p:nvSpPr>
          <p:spPr bwMode="auto">
            <a:xfrm>
              <a:off x="550810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5899894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6297017" y="4788000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4680000" y="505978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4680000" y="5429349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2" name="矩形 11"/>
            <p:cNvSpPr/>
            <p:nvPr/>
          </p:nvSpPr>
          <p:spPr bwMode="auto">
            <a:xfrm>
              <a:off x="4680000" y="5780881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3" name="矩形 12"/>
            <p:cNvSpPr/>
            <p:nvPr/>
          </p:nvSpPr>
          <p:spPr bwMode="auto">
            <a:xfrm>
              <a:off x="4680000" y="616530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4211960" y="5589240"/>
              <a:ext cx="576064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A=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1835696" y="4365104"/>
            <a:ext cx="1980400" cy="2088232"/>
            <a:chOff x="1907704" y="4797152"/>
            <a:chExt cx="1980400" cy="2088232"/>
          </a:xfrm>
        </p:grpSpPr>
        <p:sp>
          <p:nvSpPr>
            <p:cNvPr id="16" name="橢圓 15"/>
            <p:cNvSpPr/>
            <p:nvPr/>
          </p:nvSpPr>
          <p:spPr>
            <a:xfrm>
              <a:off x="2303760" y="580364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橢圓 16"/>
            <p:cNvSpPr/>
            <p:nvPr/>
          </p:nvSpPr>
          <p:spPr>
            <a:xfrm>
              <a:off x="3024104" y="508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8" name="直線接點 17"/>
            <p:cNvCxnSpPr>
              <a:stCxn id="16" idx="7"/>
              <a:endCxn id="17" idx="3"/>
            </p:cNvCxnSpPr>
            <p:nvPr/>
          </p:nvCxnSpPr>
          <p:spPr>
            <a:xfrm rot="5400000" flipH="1" flipV="1">
              <a:off x="2427616" y="5207152"/>
              <a:ext cx="616632" cy="618520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橢圓 18"/>
            <p:cNvSpPr/>
            <p:nvPr/>
          </p:nvSpPr>
          <p:spPr>
            <a:xfrm>
              <a:off x="3744104" y="580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橢圓 19"/>
            <p:cNvSpPr/>
            <p:nvPr/>
          </p:nvSpPr>
          <p:spPr>
            <a:xfrm>
              <a:off x="3024104" y="6525184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1" name="直線接點 20"/>
            <p:cNvCxnSpPr>
              <a:stCxn id="16" idx="5"/>
              <a:endCxn id="20" idx="1"/>
            </p:cNvCxnSpPr>
            <p:nvPr/>
          </p:nvCxnSpPr>
          <p:spPr>
            <a:xfrm rot="16200000" flipH="1">
              <a:off x="2426072" y="5927152"/>
              <a:ext cx="619720" cy="618520"/>
            </a:xfrm>
            <a:prstGeom prst="line">
              <a:avLst/>
            </a:prstGeom>
            <a:ln w="38100" cap="rnd">
              <a:solidFill>
                <a:schemeClr val="tx1"/>
              </a:solidFill>
              <a:headEnd type="triangle" w="med" len="lg"/>
              <a:tailEnd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>
              <a:stCxn id="19" idx="1"/>
              <a:endCxn id="17" idx="5"/>
            </p:cNvCxnSpPr>
            <p:nvPr/>
          </p:nvCxnSpPr>
          <p:spPr>
            <a:xfrm rot="16200000" flipV="1">
              <a:off x="3147016" y="5208096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>
              <a:stCxn id="20" idx="7"/>
              <a:endCxn id="19" idx="3"/>
            </p:cNvCxnSpPr>
            <p:nvPr/>
          </p:nvCxnSpPr>
          <p:spPr>
            <a:xfrm rot="5400000" flipH="1" flipV="1">
              <a:off x="3147016" y="5928096"/>
              <a:ext cx="618176" cy="618176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矩形 23"/>
            <p:cNvSpPr/>
            <p:nvPr/>
          </p:nvSpPr>
          <p:spPr bwMode="auto">
            <a:xfrm>
              <a:off x="1907704" y="566124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2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2699792" y="4797152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1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6" name="矩形 25"/>
            <p:cNvSpPr/>
            <p:nvPr/>
          </p:nvSpPr>
          <p:spPr bwMode="auto">
            <a:xfrm>
              <a:off x="2699792" y="6453336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3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7" name="矩形 26"/>
            <p:cNvSpPr/>
            <p:nvPr/>
          </p:nvSpPr>
          <p:spPr bwMode="auto">
            <a:xfrm>
              <a:off x="3347864" y="566124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4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cxnSp>
          <p:nvCxnSpPr>
            <p:cNvPr id="28" name="直線接點 27"/>
            <p:cNvCxnSpPr>
              <a:stCxn id="20" idx="0"/>
              <a:endCxn id="17" idx="4"/>
            </p:cNvCxnSpPr>
            <p:nvPr/>
          </p:nvCxnSpPr>
          <p:spPr>
            <a:xfrm rot="5400000" flipH="1" flipV="1">
              <a:off x="2448104" y="5877184"/>
              <a:ext cx="1296000" cy="0"/>
            </a:xfrm>
            <a:prstGeom prst="line">
              <a:avLst/>
            </a:prstGeom>
            <a:ln w="38100" cap="rnd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圖案 29"/>
            <p:cNvCxnSpPr>
              <a:stCxn id="19" idx="0"/>
              <a:endCxn id="19" idx="4"/>
            </p:cNvCxnSpPr>
            <p:nvPr/>
          </p:nvCxnSpPr>
          <p:spPr bwMode="auto">
            <a:xfrm rot="16200000" flipH="1">
              <a:off x="3744104" y="5877184"/>
              <a:ext cx="144000" cy="1588"/>
            </a:xfrm>
            <a:prstGeom prst="curvedConnector5">
              <a:avLst>
                <a:gd name="adj1" fmla="val -82131"/>
                <a:gd name="adj2" fmla="val 18929471"/>
                <a:gd name="adj3" fmla="val 167799"/>
              </a:avLst>
            </a:prstGeom>
            <a:solidFill>
              <a:schemeClr val="accent1"/>
            </a:solidFill>
            <a:ln w="38100" cap="rnd" cmpd="sng" algn="ctr">
              <a:solidFill>
                <a:schemeClr val="tx1"/>
              </a:solidFill>
              <a:prstDash val="solid"/>
              <a:miter lim="800000"/>
              <a:headEnd type="triangle" w="med" len="lg"/>
              <a:tailEnd type="none" w="med" len="lg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318018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cocitation</a:t>
            </a:r>
            <a:r>
              <a:rPr lang="en-US" altLang="zh-TW" dirty="0" smtClean="0"/>
              <a:t> of two vertices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and j in a directed network is the number of vertices that have outgoing edges pointing to both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and j.</a:t>
            </a:r>
          </a:p>
          <a:p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ik</a:t>
            </a:r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jk</a:t>
            </a:r>
            <a:r>
              <a:rPr lang="en-US" altLang="zh-TW" dirty="0" smtClean="0"/>
              <a:t>=1 if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and j are both cited by k and 0 otherwise.</a:t>
            </a:r>
          </a:p>
          <a:p>
            <a:endParaRPr lang="zh-TW" altLang="en-US" dirty="0" smtClean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3635896" y="5086375"/>
          <a:ext cx="5114925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Formula" r:id="rId3" imgW="2580840" imgH="581760" progId="Equation.Ribbit">
                  <p:embed/>
                </p:oleObj>
              </mc:Choice>
              <mc:Fallback>
                <p:oleObj name="Formula" r:id="rId3" imgW="2580840" imgH="58176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086375"/>
                        <a:ext cx="5114925" cy="1150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2" name="群組 61"/>
          <p:cNvGrpSpPr/>
          <p:nvPr/>
        </p:nvGrpSpPr>
        <p:grpSpPr>
          <a:xfrm>
            <a:off x="611560" y="5085184"/>
            <a:ext cx="2592272" cy="1728192"/>
            <a:chOff x="611560" y="5085184"/>
            <a:chExt cx="2592272" cy="1728192"/>
          </a:xfrm>
        </p:grpSpPr>
        <p:sp>
          <p:nvSpPr>
            <p:cNvPr id="7" name="橢圓 6"/>
            <p:cNvSpPr/>
            <p:nvPr/>
          </p:nvSpPr>
          <p:spPr>
            <a:xfrm>
              <a:off x="611560" y="5733256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1439928" y="638116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" name="直線接點 13"/>
            <p:cNvCxnSpPr>
              <a:stCxn id="7" idx="5"/>
              <a:endCxn id="11" idx="1"/>
            </p:cNvCxnSpPr>
            <p:nvPr/>
          </p:nvCxnSpPr>
          <p:spPr>
            <a:xfrm rot="16200000" flipH="1">
              <a:off x="824700" y="5765940"/>
              <a:ext cx="546088" cy="726544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矩形 16"/>
            <p:cNvSpPr/>
            <p:nvPr/>
          </p:nvSpPr>
          <p:spPr bwMode="auto">
            <a:xfrm>
              <a:off x="1115616" y="638132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i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2339752" y="638132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>
              <a:off x="2591792" y="530120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>
              <a:off x="3059832" y="5733256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2411760" y="6381328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/>
                <a:t>j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cxnSp>
          <p:nvCxnSpPr>
            <p:cNvPr id="28" name="直線接點 27"/>
            <p:cNvCxnSpPr>
              <a:stCxn id="23" idx="4"/>
              <a:endCxn id="11" idx="0"/>
            </p:cNvCxnSpPr>
            <p:nvPr/>
          </p:nvCxnSpPr>
          <p:spPr>
            <a:xfrm rot="16200000" flipH="1">
              <a:off x="809784" y="5679024"/>
              <a:ext cx="935960" cy="468328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8" idx="4"/>
              <a:endCxn id="11" idx="7"/>
            </p:cNvCxnSpPr>
            <p:nvPr/>
          </p:nvCxnSpPr>
          <p:spPr>
            <a:xfrm rot="16200000" flipH="1">
              <a:off x="968712" y="5808128"/>
              <a:ext cx="1173072" cy="15184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/>
            <p:cNvCxnSpPr>
              <a:stCxn id="10" idx="4"/>
              <a:endCxn id="11" idx="6"/>
            </p:cNvCxnSpPr>
            <p:nvPr/>
          </p:nvCxnSpPr>
          <p:spPr>
            <a:xfrm rot="5400000">
              <a:off x="1241832" y="5571280"/>
              <a:ext cx="1223984" cy="539792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>
              <a:stCxn id="22" idx="4"/>
              <a:endCxn id="21" idx="0"/>
            </p:cNvCxnSpPr>
            <p:nvPr/>
          </p:nvCxnSpPr>
          <p:spPr>
            <a:xfrm rot="5400000">
              <a:off x="2069712" y="5787248"/>
              <a:ext cx="936120" cy="252040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>
              <a:stCxn id="24" idx="3"/>
              <a:endCxn id="21" idx="7"/>
            </p:cNvCxnSpPr>
            <p:nvPr/>
          </p:nvCxnSpPr>
          <p:spPr>
            <a:xfrm rot="5400000">
              <a:off x="2498668" y="5820164"/>
              <a:ext cx="546248" cy="618256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接點 46"/>
            <p:cNvCxnSpPr>
              <a:stCxn id="10" idx="4"/>
              <a:endCxn id="21" idx="1"/>
            </p:cNvCxnSpPr>
            <p:nvPr/>
          </p:nvCxnSpPr>
          <p:spPr>
            <a:xfrm rot="16200000" flipH="1">
              <a:off x="1655664" y="5697240"/>
              <a:ext cx="1173232" cy="237120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接點 54"/>
            <p:cNvCxnSpPr>
              <a:stCxn id="8" idx="5"/>
              <a:endCxn id="21" idx="2"/>
            </p:cNvCxnSpPr>
            <p:nvPr/>
          </p:nvCxnSpPr>
          <p:spPr>
            <a:xfrm rot="16200000" flipH="1">
              <a:off x="1346544" y="5460120"/>
              <a:ext cx="1245232" cy="741184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23" idx="5"/>
              <a:endCxn id="21" idx="2"/>
            </p:cNvCxnSpPr>
            <p:nvPr/>
          </p:nvCxnSpPr>
          <p:spPr>
            <a:xfrm rot="16200000" flipH="1">
              <a:off x="1202528" y="5316104"/>
              <a:ext cx="1029208" cy="1245240"/>
            </a:xfrm>
            <a:prstGeom prst="line">
              <a:avLst/>
            </a:prstGeom>
            <a:ln w="38100" cap="rnd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橢圓 7"/>
            <p:cNvSpPr/>
            <p:nvPr/>
          </p:nvSpPr>
          <p:spPr>
            <a:xfrm>
              <a:off x="1475656" y="5085184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2051720" y="5085184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>
              <a:off x="971600" y="5301208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7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dirty="0" err="1" smtClean="0"/>
              <a:t>Cocitation</a:t>
            </a:r>
            <a:r>
              <a:rPr lang="en-US" altLang="zh-TW" dirty="0" smtClean="0"/>
              <a:t> 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dirty="0" err="1" smtClean="0"/>
              <a:t>Cocitation</a:t>
            </a:r>
            <a:r>
              <a:rPr lang="en-US" altLang="zh-TW" dirty="0" smtClean="0"/>
              <a:t> </a:t>
            </a:r>
            <a:endParaRPr lang="zh-TW" altLang="en-US" dirty="0" smtClean="0"/>
          </a:p>
        </p:txBody>
      </p:sp>
      <p:sp>
        <p:nvSpPr>
          <p:cNvPr id="205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Cocitation</a:t>
            </a:r>
            <a:r>
              <a:rPr lang="en-US" altLang="zh-TW" dirty="0" smtClean="0"/>
              <a:t> matrix C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C is symmetric.</a:t>
            </a:r>
          </a:p>
          <a:p>
            <a:r>
              <a:rPr lang="en-US" altLang="zh-TW" dirty="0" err="1" smtClean="0"/>
              <a:t>Cocitation</a:t>
            </a:r>
            <a:r>
              <a:rPr lang="en-US" altLang="zh-TW" dirty="0" smtClean="0"/>
              <a:t> network: there is an edge between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and j if          for </a:t>
            </a:r>
            <a:endParaRPr lang="zh-TW" altLang="en-US" dirty="0" smtClean="0"/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3059832" y="2852936"/>
          <a:ext cx="21494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Formula" r:id="rId3" imgW="1084680" imgH="277200" progId="Equation.Ribbit">
                  <p:embed/>
                </p:oleObj>
              </mc:Choice>
              <mc:Fallback>
                <p:oleObj name="Formula" r:id="rId3" imgW="1084680" imgH="277200" progId="Equation.Ribbit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852936"/>
                        <a:ext cx="2149475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076056" y="4900528"/>
          <a:ext cx="108743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Formula" r:id="rId5" imgW="547560" imgH="200880" progId="Equation.Ribbit">
                  <p:embed/>
                </p:oleObj>
              </mc:Choice>
              <mc:Fallback>
                <p:oleObj name="Formula" r:id="rId5" imgW="547560" imgH="200880" progId="Equation.Ribbit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900528"/>
                        <a:ext cx="1087438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7020272" y="4885636"/>
          <a:ext cx="8016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Formula" r:id="rId7" imgW="405360" imgH="191880" progId="Equation.Ribbit">
                  <p:embed/>
                </p:oleObj>
              </mc:Choice>
              <mc:Fallback>
                <p:oleObj name="Formula" r:id="rId7" imgW="405360" imgH="191880" progId="Equation.Ribbit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4885636"/>
                        <a:ext cx="8016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dirty="0" err="1" smtClean="0"/>
              <a:t>Cocitation</a:t>
            </a:r>
            <a:r>
              <a:rPr lang="en-US" altLang="zh-TW" dirty="0" smtClean="0"/>
              <a:t> network</a:t>
            </a:r>
            <a:endParaRPr lang="zh-TW" altLang="en-US" dirty="0" smtClean="0"/>
          </a:p>
        </p:txBody>
      </p:sp>
      <p:sp>
        <p:nvSpPr>
          <p:cNvPr id="307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Weighted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cocitation</a:t>
            </a:r>
            <a:r>
              <a:rPr lang="en-US" altLang="zh-TW" dirty="0" smtClean="0"/>
              <a:t> network with adjacency (</a:t>
            </a:r>
            <a:r>
              <a:rPr lang="en-US" altLang="zh-TW" dirty="0" err="1" smtClean="0"/>
              <a:t>cocitation</a:t>
            </a:r>
            <a:r>
              <a:rPr lang="en-US" altLang="zh-TW" dirty="0" smtClean="0"/>
              <a:t>) matrix C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     is equal to the total number of edges pointing to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(the total number of citations)</a:t>
            </a:r>
          </a:p>
          <a:p>
            <a:endParaRPr lang="zh-TW" altLang="en-US" dirty="0" smtClean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11760" y="2949658"/>
          <a:ext cx="412432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Formula" r:id="rId3" imgW="2080440" imgH="613440" progId="Equation.Ribbit">
                  <p:embed/>
                </p:oleObj>
              </mc:Choice>
              <mc:Fallback>
                <p:oleObj name="Formula" r:id="rId3" imgW="2080440" imgH="61344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949658"/>
                        <a:ext cx="4124325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387172" y="4230688"/>
          <a:ext cx="5143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Formula" r:id="rId5" imgW="258120" imgH="223560" progId="Equation.Ribbit">
                  <p:embed/>
                </p:oleObj>
              </mc:Choice>
              <mc:Fallback>
                <p:oleObj name="Formula" r:id="rId5" imgW="258120" imgH="223560" progId="Equation.Ribbit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172" y="4230688"/>
                        <a:ext cx="5143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Bibliographic coupling</a:t>
            </a:r>
            <a:endParaRPr lang="zh-TW" altLang="en-US" smtClean="0"/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8110537" cy="3252192"/>
          </a:xfrm>
        </p:spPr>
        <p:txBody>
          <a:bodyPr>
            <a:normAutofit fontScale="92500"/>
          </a:bodyPr>
          <a:lstStyle/>
          <a:p>
            <a:r>
              <a:rPr lang="en-US" altLang="zh-TW" dirty="0" smtClean="0"/>
              <a:t>Bibliographic coupling of two vertices in a directed network is the number of vertices to which both point.</a:t>
            </a:r>
          </a:p>
          <a:p>
            <a:r>
              <a:rPr lang="en-US" altLang="zh-TW" dirty="0" smtClean="0"/>
              <a:t>The bibliographic coupling of two papers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and j is the number of papers that are cited by both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and j.</a:t>
            </a:r>
          </a:p>
          <a:p>
            <a:endParaRPr lang="zh-TW" altLang="en-US" dirty="0" smtClean="0"/>
          </a:p>
        </p:txBody>
      </p:sp>
      <p:grpSp>
        <p:nvGrpSpPr>
          <p:cNvPr id="93" name="群組 92"/>
          <p:cNvGrpSpPr/>
          <p:nvPr/>
        </p:nvGrpSpPr>
        <p:grpSpPr>
          <a:xfrm>
            <a:off x="611560" y="5085184"/>
            <a:ext cx="2664280" cy="1477616"/>
            <a:chOff x="683568" y="5085184"/>
            <a:chExt cx="2664280" cy="1477616"/>
          </a:xfrm>
        </p:grpSpPr>
        <p:sp>
          <p:nvSpPr>
            <p:cNvPr id="5" name="橢圓 4"/>
            <p:cNvSpPr/>
            <p:nvPr/>
          </p:nvSpPr>
          <p:spPr>
            <a:xfrm>
              <a:off x="683568" y="641880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橢圓 5"/>
            <p:cNvSpPr/>
            <p:nvPr/>
          </p:nvSpPr>
          <p:spPr>
            <a:xfrm>
              <a:off x="1475656" y="530120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" name="直線接點 6"/>
            <p:cNvCxnSpPr>
              <a:stCxn id="5" idx="7"/>
              <a:endCxn id="6" idx="4"/>
            </p:cNvCxnSpPr>
            <p:nvPr/>
          </p:nvCxnSpPr>
          <p:spPr>
            <a:xfrm rot="5400000" flipH="1" flipV="1">
              <a:off x="679728" y="5571960"/>
              <a:ext cx="994680" cy="741176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矩形 7"/>
            <p:cNvSpPr/>
            <p:nvPr/>
          </p:nvSpPr>
          <p:spPr bwMode="auto">
            <a:xfrm>
              <a:off x="1115616" y="508518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  <a:ea typeface="新細明體" charset="-120"/>
                </a:rPr>
                <a:t>i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sp>
          <p:nvSpPr>
            <p:cNvPr id="9" name="橢圓 8"/>
            <p:cNvSpPr/>
            <p:nvPr/>
          </p:nvSpPr>
          <p:spPr>
            <a:xfrm>
              <a:off x="2267744" y="530120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2699792" y="641880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3203848" y="641880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矩形 11"/>
            <p:cNvSpPr/>
            <p:nvPr/>
          </p:nvSpPr>
          <p:spPr bwMode="auto">
            <a:xfrm>
              <a:off x="2339752" y="5085184"/>
              <a:ext cx="432048" cy="432048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lg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dirty="0" smtClean="0"/>
                <a:t>j</a:t>
              </a:r>
              <a:endPara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新細明體" charset="-120"/>
              </a:endParaRPr>
            </a:p>
          </p:txBody>
        </p:sp>
        <p:cxnSp>
          <p:nvCxnSpPr>
            <p:cNvPr id="13" name="直線接點 12"/>
            <p:cNvCxnSpPr>
              <a:stCxn id="23" idx="0"/>
              <a:endCxn id="6" idx="4"/>
            </p:cNvCxnSpPr>
            <p:nvPr/>
          </p:nvCxnSpPr>
          <p:spPr>
            <a:xfrm rot="5400000" flipH="1" flipV="1">
              <a:off x="880840" y="5751984"/>
              <a:ext cx="973592" cy="36004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 13"/>
            <p:cNvCxnSpPr>
              <a:stCxn id="21" idx="0"/>
              <a:endCxn id="6" idx="4"/>
            </p:cNvCxnSpPr>
            <p:nvPr/>
          </p:nvCxnSpPr>
          <p:spPr>
            <a:xfrm rot="16200000" flipV="1">
              <a:off x="1132868" y="5859996"/>
              <a:ext cx="973592" cy="144016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接點 14"/>
            <p:cNvCxnSpPr>
              <a:stCxn id="22" idx="1"/>
              <a:endCxn id="6" idx="4"/>
            </p:cNvCxnSpPr>
            <p:nvPr/>
          </p:nvCxnSpPr>
          <p:spPr>
            <a:xfrm rot="16200000" flipV="1">
              <a:off x="1384900" y="5607964"/>
              <a:ext cx="994680" cy="669168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>
              <a:stCxn id="10" idx="0"/>
              <a:endCxn id="9" idx="4"/>
            </p:cNvCxnSpPr>
            <p:nvPr/>
          </p:nvCxnSpPr>
          <p:spPr>
            <a:xfrm rot="16200000" flipV="1">
              <a:off x="2068972" y="5715980"/>
              <a:ext cx="973592" cy="432048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>
              <a:stCxn id="11" idx="1"/>
              <a:endCxn id="9" idx="4"/>
            </p:cNvCxnSpPr>
            <p:nvPr/>
          </p:nvCxnSpPr>
          <p:spPr>
            <a:xfrm rot="16200000" flipV="1">
              <a:off x="2285000" y="5499952"/>
              <a:ext cx="994680" cy="885192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>
              <a:stCxn id="22" idx="0"/>
              <a:endCxn id="9" idx="4"/>
            </p:cNvCxnSpPr>
            <p:nvPr/>
          </p:nvCxnSpPr>
          <p:spPr>
            <a:xfrm rot="5400000" flipH="1" flipV="1">
              <a:off x="1816944" y="5896000"/>
              <a:ext cx="973592" cy="72008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>
              <a:stCxn id="21" idx="7"/>
              <a:endCxn id="9" idx="4"/>
            </p:cNvCxnSpPr>
            <p:nvPr/>
          </p:nvCxnSpPr>
          <p:spPr>
            <a:xfrm rot="5400000" flipH="1" flipV="1">
              <a:off x="1543824" y="5643968"/>
              <a:ext cx="994680" cy="59716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>
              <a:stCxn id="23" idx="7"/>
              <a:endCxn id="9" idx="4"/>
            </p:cNvCxnSpPr>
            <p:nvPr/>
          </p:nvCxnSpPr>
          <p:spPr>
            <a:xfrm rot="5400000" flipH="1" flipV="1">
              <a:off x="1291796" y="5391940"/>
              <a:ext cx="994680" cy="1101216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橢圓 20"/>
            <p:cNvSpPr/>
            <p:nvPr/>
          </p:nvSpPr>
          <p:spPr>
            <a:xfrm>
              <a:off x="1619672" y="641880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>
              <a:off x="2195736" y="641880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>
              <a:off x="1115616" y="6418800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3392809" y="5093295"/>
          <a:ext cx="542766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Formula" r:id="rId3" imgW="2738160" imgH="613440" progId="Equation.Ribbit">
                  <p:embed/>
                </p:oleObj>
              </mc:Choice>
              <mc:Fallback>
                <p:oleObj name="Formula" r:id="rId3" imgW="2738160" imgH="613440" progId="Equation.Ribbit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809" y="5093295"/>
                        <a:ext cx="5427663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8215</TotalTime>
  <Words>467</Words>
  <Application>Microsoft Office PowerPoint</Application>
  <PresentationFormat>如螢幕大小 (4:3)</PresentationFormat>
  <Paragraphs>112</Paragraphs>
  <Slides>11</Slides>
  <Notes>2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新細明體</vt:lpstr>
      <vt:lpstr>Times New Roman</vt:lpstr>
      <vt:lpstr>Verdana</vt:lpstr>
      <vt:lpstr>Wingdings</vt:lpstr>
      <vt:lpstr>Bold Stripes</vt:lpstr>
      <vt:lpstr>Formula</vt:lpstr>
      <vt:lpstr>Network Representations</vt:lpstr>
      <vt:lpstr>Networks and their representations</vt:lpstr>
      <vt:lpstr>Adjacency matrix</vt:lpstr>
      <vt:lpstr>Adjacency matrix</vt:lpstr>
      <vt:lpstr>Directed networks</vt:lpstr>
      <vt:lpstr>Cocitation </vt:lpstr>
      <vt:lpstr>Cocitation </vt:lpstr>
      <vt:lpstr>Cocitation network</vt:lpstr>
      <vt:lpstr>Bibliographic coupling</vt:lpstr>
      <vt:lpstr>Bibliographic coupling</vt:lpstr>
      <vt:lpstr>Citation network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Basic Architectures and Principles of Packet Switches</dc:title>
  <dc:creator>C.S. Chang</dc:creator>
  <cp:lastModifiedBy>cschang</cp:lastModifiedBy>
  <cp:revision>228</cp:revision>
  <dcterms:created xsi:type="dcterms:W3CDTF">2005-09-11T07:42:25Z</dcterms:created>
  <dcterms:modified xsi:type="dcterms:W3CDTF">2023-10-27T04:06:23Z</dcterms:modified>
</cp:coreProperties>
</file>